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35" r:id="rId3"/>
    <p:sldId id="304" r:id="rId4"/>
    <p:sldId id="308" r:id="rId5"/>
    <p:sldId id="302" r:id="rId6"/>
    <p:sldId id="300" r:id="rId7"/>
    <p:sldId id="301" r:id="rId8"/>
    <p:sldId id="306" r:id="rId9"/>
    <p:sldId id="269" r:id="rId10"/>
    <p:sldId id="295" r:id="rId11"/>
    <p:sldId id="307" r:id="rId12"/>
    <p:sldId id="292" r:id="rId13"/>
    <p:sldId id="313" r:id="rId14"/>
    <p:sldId id="336" r:id="rId15"/>
    <p:sldId id="337" r:id="rId16"/>
    <p:sldId id="3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C04C-464E-4267-A649-8324AAD0F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41A7D-EC0C-4A49-BE62-D5EA5BF1D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3CC00-FB79-441B-8B3D-2A1B9DB1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F3F2-F351-454E-9929-52542D04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573A4-B44F-40B7-A4A1-1CF4F0EF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74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74B1-9507-4159-A4CE-B32F892F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5BE4C-AAAD-4582-9857-FB7DFE782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50D7-A31E-4FC0-B9B3-602C701B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395C1-4D00-4081-8A20-2AF6DA76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92F2-2E67-4F97-9052-36F2BF2A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25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814FC-C7B3-4555-B8B8-4E661B46F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F76A-41F6-4E57-AF05-F90D4E040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81C3B-A14A-4DCD-B884-ACBFF54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D4C8-FF66-4DD7-8328-4C79C5A5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26A9-2916-4592-BB90-5F220D4B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353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B986-ED99-41AE-BC94-82D570C45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92417-05BF-4EFC-B028-29E061905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2DBA3-27D4-41E4-A4D1-12FA678C9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BEF67-DBB4-4E72-89CB-EE117F7E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B0ECB-0F35-4CC7-9105-CA2FC007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5334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6126-B0C5-4912-9DEC-592C2D5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29E9-12DC-42CD-9FFD-FE0C650DF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3D907-DC38-4EE2-9ED2-F329919D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B1C45-B8DB-4CC3-BCB0-D2434C20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D669A-CF37-4705-B0FB-D7145E7A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4640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6B38-9236-48B4-A9B1-8780F1A7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BE94E-C353-484D-BB10-CF0F565AC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14EE0-0D96-4BB9-BACC-B42DA1D0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34840-38EE-4893-A5E3-1C5FEA2B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70260-D6F7-44DA-8313-F48B144B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1732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59B9-DC13-4434-9FAC-71643EA8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DFE-022C-4419-9384-F22F199B0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2D968-6D3E-4589-A680-EB9BFC483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2F42E-77CF-4B85-B4CE-4E474BF4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560E1-1EDA-4904-9322-5A9C10F1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239E3-F52C-4D79-B61D-F28D5827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718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5FD9-8D79-43A9-B68C-0ED20EA9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AB37B-79E5-4AD4-9A3D-4F238990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71019-FC42-48D5-91D4-F7E086B02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01B62-61A6-424A-ACF8-67BFEEF97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6C1FC-C481-4B2A-ADEE-D66684963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8F74DA-CC88-4036-ADA5-2FD7BF70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EB881-56F2-420D-8A03-7978A28C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AAAB4-482F-413C-8370-792B50D4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4886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F2AD-8AAE-4802-B520-D9AFDDFD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ADB25-D158-4B88-AB5C-333BFC28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E5A70-9AA1-4BE8-A8C4-0A0F2115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FE36D-52B5-4655-9C85-EFB2605D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0631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27673-C776-42EA-9838-98478067C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EA50C-58BC-4518-B5A4-958EEF98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5F753-DCC5-44E3-B43A-13FA40EB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460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7751-0B65-4707-AC34-F3F2240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F2AA-49D1-4A13-87F6-074DF26F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4F5DC-0BDA-45F7-BFEF-16B6A34F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BF7E7-0057-43B5-86A1-84D37899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B7EA4-0642-4EBF-8FDB-BE995548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19243-B7B7-4810-9B76-A2ECA1A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308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6B35-D7CC-40F2-A061-23FFF1B2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83C7-34B5-4FFC-9C04-3A64D20F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EBC2-3B6B-4089-A6EB-F01EE787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94961-5D44-4F46-AEA6-C34FA13C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FAF8-BCA5-4223-B935-6AD56B8D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64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CF34-C5B1-4D82-90FC-9C70225D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3174F-1446-46A3-81D9-C6CFDE0BD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558C5-4F22-41C6-AA21-00D4B6542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DBAC2-0578-48EC-8A33-AE7A67B6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670C1-0345-4174-BFBE-BCF9A122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DF6B-FBE7-43E0-9BAB-5BDBF5FA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644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E65F-ABEC-454C-83B6-5B149D61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C0E12-4751-4584-A149-1604106AC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DEF10-7F20-42B4-A729-35EB339C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F139E-4D67-4E32-83CB-32346304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70D0-B04C-4187-B8B7-0EEF71A8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4295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13F5C-3260-43EF-A504-138A6248A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48F43-2CEB-45F7-BC8E-38F5F42B2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F2FB-09FD-42A8-AA35-96D2FF97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B23AC-75D1-4ED0-ADD0-2D008DE1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ED3B7-0F1B-4D0A-BD23-351075E2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49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336D-3AE1-4972-BAEA-66B3FE0E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927E0-C11F-4833-9A78-9127A5ABD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19AF6-1423-4587-AC63-46FC9760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7E716-80C3-436B-9EDC-633DAA1A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A1F-E582-4211-9783-98F38D83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36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7255-303A-4BE6-80C0-0729396E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F56E-2500-4A65-B798-FF595BEE4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5B3B1-1BF5-4127-8F48-B63807D91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E302C-B41B-4F31-8BBD-691164F6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AA21D-A23F-447C-AFCA-00932203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5E468-BFAB-4543-B479-B72A02D2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41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A632-8A00-401D-8463-BA954AC4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C380D-CAB3-4B96-A38D-7C574F5FF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293DF-A082-4418-AC92-C890B8C2E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9D4C4-2A03-451F-B0BE-E381B4018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90FBB-EA08-4D79-B0F7-B265BCD7E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A43DC-257D-4702-8664-85950C78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A428A-0732-4685-A4FC-356EAFA1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E14B4-F725-4343-988C-63A3FEDD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1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D1735-B987-4037-B875-36769182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4849B-2C99-4CDF-A470-FE640E4F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6E867-E541-463C-B165-AF74703B8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B53DF-7ED1-425D-ACEE-4E899C4B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4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AC7D7-6251-487C-98E8-DF1448EF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5B453-6C3E-451E-8BB0-FD1F8760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A340-A7A6-473E-B69A-85189736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0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AB63-6943-4942-ABB6-A3AC78FF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1C01-FC75-460C-9B2F-DE0396027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C371D-B660-4700-B378-EE196AFEA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77804-A9C9-46EC-9E95-8552CF28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2DDA-93D2-4322-809E-6C045E02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AEEC5-7A9B-48D4-8DB5-7C15FD71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3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51F1-7372-408C-963C-14AEFD98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22590-42C0-437E-A8FA-BE7883C15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C490B-73C9-402B-9FDD-12A45FF02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5E29-6381-49BF-B319-FFFF8FC2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CC6B8-998A-481F-BA05-C803BCEC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7A2B8-C6C3-4821-A545-0A62B7DE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10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D7F46-381F-4274-A316-50316DC6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57B66-71D0-4EF1-A823-94F0D6FC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02B3C-1597-4E89-A79B-8EF331D16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F68E4-3206-4251-8571-42239369568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B1AD2-018A-4805-9DA5-BEEA20ACA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A9F72-F2CC-4002-8F5B-906859179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6AFB9-74DB-4560-BD47-D0994311C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4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7EB67-D59F-41A0-B144-9AAA8F2D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E38-4933-4928-9418-3A38E0D9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9D108-9753-46F4-8AB0-6277C12CF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998B2-6B47-4D23-9C35-7314426DB6EC}" type="datetimeFigureOut">
              <a:rPr lang="de-AT" smtClean="0"/>
              <a:t>09.11.2023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159F3-4965-40BF-A311-91552521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2E01-EB18-466C-843E-D07DF2195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CCAAD-69B9-4343-A2FC-AB4214B1FB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67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1FE1-04AD-4B38-9D6B-8B1A48EA4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501" y="245035"/>
            <a:ext cx="9144000" cy="1283437"/>
          </a:xfrm>
        </p:spPr>
        <p:txBody>
          <a:bodyPr>
            <a:normAutofit/>
          </a:bodyPr>
          <a:lstStyle/>
          <a:p>
            <a:pPr fontAlgn="ctr"/>
            <a:r>
              <a:rPr lang="de-DE" sz="8000" b="1" dirty="0" err="1">
                <a:solidFill>
                  <a:schemeClr val="accent2">
                    <a:lumMod val="50000"/>
                  </a:schemeClr>
                </a:solidFill>
              </a:rPr>
              <a:t>Visualization</a:t>
            </a:r>
            <a:endParaRPr lang="de-AT" sz="8000" b="1" i="0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3F748-5E57-4ACC-BB32-4834126BB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21" y="2592241"/>
            <a:ext cx="9326252" cy="2819293"/>
          </a:xfrm>
        </p:spPr>
        <p:txBody>
          <a:bodyPr>
            <a:normAutofit/>
          </a:bodyPr>
          <a:lstStyle/>
          <a:p>
            <a:pPr algn="l"/>
            <a:r>
              <a:rPr lang="de-AT" dirty="0"/>
              <a:t>M</a:t>
            </a:r>
            <a:r>
              <a:rPr lang="en-AT" dirty="0"/>
              <a:t>S</a:t>
            </a:r>
            <a:r>
              <a:rPr lang="de-AT" dirty="0"/>
              <a:t>c</a:t>
            </a:r>
            <a:r>
              <a:rPr lang="en-AT" dirty="0"/>
              <a:t>. K</a:t>
            </a:r>
            <a:r>
              <a:rPr lang="de-AT" dirty="0"/>
              <a:t>i</a:t>
            </a:r>
            <a:r>
              <a:rPr lang="en-AT" dirty="0"/>
              <a:t>a</a:t>
            </a:r>
            <a:r>
              <a:rPr lang="de-AT" dirty="0"/>
              <a:t>n</a:t>
            </a:r>
            <a:r>
              <a:rPr lang="en-AT" dirty="0"/>
              <a:t> </a:t>
            </a:r>
            <a:r>
              <a:rPr lang="de-AT" dirty="0"/>
              <a:t>J</a:t>
            </a:r>
            <a:r>
              <a:rPr lang="en-AT" dirty="0"/>
              <a:t>e</a:t>
            </a:r>
            <a:r>
              <a:rPr lang="de-AT" dirty="0"/>
              <a:t>n</a:t>
            </a:r>
            <a:r>
              <a:rPr lang="en-AT" dirty="0"/>
              <a:t>a</a:t>
            </a:r>
            <a:r>
              <a:rPr lang="de-AT" dirty="0"/>
              <a:t>b</a:t>
            </a:r>
            <a:endParaRPr lang="en-AT" dirty="0"/>
          </a:p>
          <a:p>
            <a:pPr algn="l"/>
            <a:r>
              <a:rPr lang="en-AT" sz="1400" dirty="0"/>
              <a:t>P</a:t>
            </a:r>
            <a:r>
              <a:rPr lang="de-AT" sz="1400" dirty="0"/>
              <a:t>h</a:t>
            </a:r>
            <a:r>
              <a:rPr lang="en-AT" sz="1400" dirty="0"/>
              <a:t>D </a:t>
            </a:r>
            <a:r>
              <a:rPr lang="de-AT" sz="1400" dirty="0"/>
              <a:t>s</a:t>
            </a:r>
            <a:r>
              <a:rPr lang="en-AT" sz="1400" dirty="0"/>
              <a:t>t</a:t>
            </a:r>
            <a:r>
              <a:rPr lang="de-AT" sz="1400" dirty="0"/>
              <a:t>u</a:t>
            </a:r>
            <a:r>
              <a:rPr lang="en-AT" sz="1400" dirty="0"/>
              <a:t>d</a:t>
            </a:r>
            <a:r>
              <a:rPr lang="de-AT" sz="1400" dirty="0"/>
              <a:t>e</a:t>
            </a:r>
            <a:r>
              <a:rPr lang="en-AT" sz="1400" dirty="0"/>
              <a:t>n</a:t>
            </a:r>
            <a:r>
              <a:rPr lang="de-AT" sz="1400" dirty="0"/>
              <a:t>t</a:t>
            </a:r>
            <a:r>
              <a:rPr lang="en-AT" sz="1400" dirty="0"/>
              <a:t> </a:t>
            </a:r>
          </a:p>
          <a:p>
            <a:pPr algn="l"/>
            <a:r>
              <a:rPr lang="en-AT" sz="1400" dirty="0" err="1"/>
              <a:t>Devision</a:t>
            </a:r>
            <a:r>
              <a:rPr lang="en-AT" sz="1400" dirty="0"/>
              <a:t> of Terrestrial Ecosystem Research</a:t>
            </a:r>
          </a:p>
          <a:p>
            <a:pPr algn="l"/>
            <a:r>
              <a:rPr lang="de-AT" sz="1400" dirty="0"/>
              <a:t>C</a:t>
            </a:r>
            <a:r>
              <a:rPr lang="en-AT" sz="1400" dirty="0"/>
              <a:t>e</a:t>
            </a:r>
            <a:r>
              <a:rPr lang="de-AT" sz="1400" dirty="0"/>
              <a:t>n</a:t>
            </a:r>
            <a:r>
              <a:rPr lang="en-AT" sz="1400" dirty="0"/>
              <a:t>t</a:t>
            </a:r>
            <a:r>
              <a:rPr lang="de-AT" sz="1400" dirty="0"/>
              <a:t>r</a:t>
            </a:r>
            <a:r>
              <a:rPr lang="en-AT" sz="1400" dirty="0"/>
              <a:t>e </a:t>
            </a:r>
            <a:r>
              <a:rPr lang="de-AT" sz="1400" dirty="0"/>
              <a:t>f</a:t>
            </a:r>
            <a:r>
              <a:rPr lang="en-AT" sz="1400" dirty="0"/>
              <a:t>o</a:t>
            </a:r>
            <a:r>
              <a:rPr lang="de-AT" sz="1400" dirty="0"/>
              <a:t>r</a:t>
            </a:r>
            <a:r>
              <a:rPr lang="en-AT" sz="1400" dirty="0"/>
              <a:t> </a:t>
            </a:r>
            <a:r>
              <a:rPr lang="de-AT" sz="1400" dirty="0"/>
              <a:t>M</a:t>
            </a:r>
            <a:r>
              <a:rPr lang="en-AT" sz="1400" dirty="0" err="1"/>
              <a:t>i</a:t>
            </a:r>
            <a:r>
              <a:rPr lang="de-AT" sz="1400" dirty="0"/>
              <a:t>c</a:t>
            </a:r>
            <a:r>
              <a:rPr lang="en-AT" sz="1400" dirty="0"/>
              <a:t>r</a:t>
            </a:r>
            <a:r>
              <a:rPr lang="de-AT" sz="1400" dirty="0"/>
              <a:t>o</a:t>
            </a:r>
            <a:r>
              <a:rPr lang="en-AT" sz="1400" dirty="0"/>
              <a:t>b</a:t>
            </a:r>
            <a:r>
              <a:rPr lang="de-AT" sz="1400" dirty="0"/>
              <a:t>i</a:t>
            </a:r>
            <a:r>
              <a:rPr lang="en-AT" sz="1400" dirty="0"/>
              <a:t>o</a:t>
            </a:r>
            <a:r>
              <a:rPr lang="de-AT" sz="1400" dirty="0"/>
              <a:t>l</a:t>
            </a:r>
            <a:r>
              <a:rPr lang="en-AT" sz="1400" dirty="0"/>
              <a:t>o</a:t>
            </a:r>
            <a:r>
              <a:rPr lang="de-AT" sz="1400" dirty="0"/>
              <a:t>g</a:t>
            </a:r>
            <a:r>
              <a:rPr lang="en-AT" sz="1400" dirty="0"/>
              <a:t>y </a:t>
            </a:r>
            <a:r>
              <a:rPr lang="de-AT" sz="1400" dirty="0"/>
              <a:t>a</a:t>
            </a:r>
            <a:r>
              <a:rPr lang="en-AT" sz="1400" dirty="0"/>
              <a:t>n</a:t>
            </a:r>
            <a:r>
              <a:rPr lang="de-AT" sz="1400" dirty="0"/>
              <a:t>d</a:t>
            </a:r>
            <a:r>
              <a:rPr lang="en-AT" sz="1400" dirty="0"/>
              <a:t> </a:t>
            </a:r>
            <a:r>
              <a:rPr lang="en-AT" sz="1400" dirty="0" err="1"/>
              <a:t>En</a:t>
            </a:r>
            <a:r>
              <a:rPr lang="de-AT" sz="1400" dirty="0"/>
              <a:t>v</a:t>
            </a:r>
            <a:r>
              <a:rPr lang="en-AT" sz="1400" dirty="0" err="1"/>
              <a:t>i</a:t>
            </a:r>
            <a:r>
              <a:rPr lang="de-AT" sz="1400" dirty="0"/>
              <a:t>r</a:t>
            </a:r>
            <a:r>
              <a:rPr lang="en-AT" sz="1400" dirty="0"/>
              <a:t>o</a:t>
            </a:r>
            <a:r>
              <a:rPr lang="de-AT" sz="1400" dirty="0"/>
              <a:t>n</a:t>
            </a:r>
            <a:r>
              <a:rPr lang="en-AT" sz="1400" dirty="0"/>
              <a:t>m</a:t>
            </a:r>
            <a:r>
              <a:rPr lang="de-AT" sz="1400" dirty="0"/>
              <a:t>e</a:t>
            </a:r>
            <a:r>
              <a:rPr lang="en-AT" sz="1400" dirty="0"/>
              <a:t>n</a:t>
            </a:r>
            <a:r>
              <a:rPr lang="de-AT" sz="1400" dirty="0"/>
              <a:t>t</a:t>
            </a:r>
            <a:r>
              <a:rPr lang="en-AT" sz="1400" dirty="0"/>
              <a:t>a</a:t>
            </a:r>
            <a:r>
              <a:rPr lang="de-AT" sz="1400" dirty="0"/>
              <a:t>l</a:t>
            </a:r>
            <a:r>
              <a:rPr lang="en-AT" sz="1400" dirty="0"/>
              <a:t> Systems Science</a:t>
            </a:r>
          </a:p>
          <a:p>
            <a:pPr algn="l"/>
            <a:r>
              <a:rPr lang="de-AT" sz="1400" dirty="0"/>
              <a:t>U</a:t>
            </a:r>
            <a:r>
              <a:rPr lang="en-AT" sz="1400" dirty="0"/>
              <a:t>n</a:t>
            </a:r>
            <a:r>
              <a:rPr lang="de-AT" sz="1400" dirty="0"/>
              <a:t>i</a:t>
            </a:r>
            <a:r>
              <a:rPr lang="en-AT" sz="1400" dirty="0"/>
              <a:t>v</a:t>
            </a:r>
            <a:r>
              <a:rPr lang="de-AT" sz="1400" dirty="0"/>
              <a:t>e</a:t>
            </a:r>
            <a:r>
              <a:rPr lang="en-AT" sz="1400" dirty="0"/>
              <a:t>r</a:t>
            </a:r>
            <a:r>
              <a:rPr lang="de-AT" sz="1400" dirty="0"/>
              <a:t>s</a:t>
            </a:r>
            <a:r>
              <a:rPr lang="en-AT" sz="1400" dirty="0" err="1"/>
              <a:t>i</a:t>
            </a:r>
            <a:r>
              <a:rPr lang="de-AT" sz="1400" dirty="0"/>
              <a:t>t</a:t>
            </a:r>
            <a:r>
              <a:rPr lang="en-AT" sz="1400" dirty="0"/>
              <a:t>y of Vienna</a:t>
            </a:r>
          </a:p>
          <a:p>
            <a:pPr algn="l"/>
            <a:r>
              <a:rPr lang="en-AT" sz="1800" dirty="0"/>
              <a:t>E</a:t>
            </a:r>
            <a:r>
              <a:rPr lang="de-AT" sz="1800" dirty="0"/>
              <a:t>m</a:t>
            </a:r>
            <a:r>
              <a:rPr lang="en-AT" sz="1800" dirty="0"/>
              <a:t>a</a:t>
            </a:r>
            <a:r>
              <a:rPr lang="de-AT" sz="1800" dirty="0"/>
              <a:t>i</a:t>
            </a:r>
            <a:r>
              <a:rPr lang="en-AT" sz="1800" dirty="0"/>
              <a:t>l: kian.jenab@univie.ac.at</a:t>
            </a:r>
          </a:p>
          <a:p>
            <a:pPr algn="l"/>
            <a:endParaRPr lang="en-AT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5E999F-2246-07F8-35EA-BA4881B8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6" y="4836436"/>
            <a:ext cx="1851308" cy="185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977E233-FC5C-892B-9228-602896003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t="8361" r="9243" b="10473"/>
          <a:stretch/>
        </p:blipFill>
        <p:spPr bwMode="auto">
          <a:xfrm>
            <a:off x="2449654" y="5411534"/>
            <a:ext cx="1369373" cy="120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12028-895F-1676-A2DE-025D114EF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88" y="2336800"/>
            <a:ext cx="5992566" cy="39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F635-E6BA-4767-AC12-1789BA08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Line Graph</a:t>
            </a:r>
            <a:endParaRPr lang="en-GB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088CD-5D5F-4120-90AB-99218719B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64" y="1874870"/>
            <a:ext cx="8270543" cy="4618005"/>
          </a:xfrm>
        </p:spPr>
      </p:pic>
    </p:spTree>
    <p:extLst>
      <p:ext uri="{BB962C8B-B14F-4D97-AF65-F5344CB8AC3E}">
        <p14:creationId xmlns:p14="http://schemas.microsoft.com/office/powerpoint/2010/main" val="414751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C168-92B6-4A64-853D-65AB8DE7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5400" b="1" dirty="0" err="1">
                <a:solidFill>
                  <a:schemeClr val="accent2">
                    <a:lumMod val="50000"/>
                  </a:schemeClr>
                </a:solidFill>
              </a:rPr>
              <a:t>Scatter</a:t>
            </a:r>
            <a:r>
              <a:rPr lang="de-AT" sz="5400" b="1" dirty="0">
                <a:solidFill>
                  <a:schemeClr val="accent2">
                    <a:lumMod val="50000"/>
                  </a:schemeClr>
                </a:solidFill>
              </a:rPr>
              <a:t>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02FB7-77AF-4564-8E76-6A72DC97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r="31519"/>
          <a:stretch/>
        </p:blipFill>
        <p:spPr>
          <a:xfrm>
            <a:off x="3033215" y="1347982"/>
            <a:ext cx="5443069" cy="535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1FD76-3598-4D44-9D55-020B4EAFF732}"/>
              </a:ext>
            </a:extLst>
          </p:cNvPr>
          <p:cNvSpPr txBox="1"/>
          <p:nvPr/>
        </p:nvSpPr>
        <p:spPr>
          <a:xfrm>
            <a:off x="3651136" y="1806965"/>
            <a:ext cx="81996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AT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A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0.54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A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de-A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5.235e-5</a:t>
            </a:r>
            <a:endParaRPr kumimoji="0" lang="de-AT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F86579-015A-4996-AB0C-BBA5DA288A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rot="16200000">
            <a:off x="-1172637" y="1636149"/>
            <a:ext cx="77937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b="0" i="0" dirty="0">
                <a:solidFill>
                  <a:srgbClr val="1D2228"/>
                </a:solidFill>
                <a:effectLst/>
                <a:latin typeface="Helvetica Neue"/>
              </a:rPr>
              <a:t>Soil AMF (</a:t>
            </a:r>
            <a:r>
              <a:rPr lang="de-AT" sz="1800" b="0" i="0" dirty="0">
                <a:solidFill>
                  <a:srgbClr val="1D2228"/>
                </a:solidFill>
                <a:effectLst/>
                <a:latin typeface="Helvetica Neue"/>
              </a:rPr>
              <a:t>ug NLFA-C /</a:t>
            </a:r>
            <a:r>
              <a:rPr lang="en-AT" sz="1800" b="0" i="0" dirty="0">
                <a:solidFill>
                  <a:srgbClr val="1D2228"/>
                </a:solidFill>
                <a:effectLst/>
                <a:latin typeface="Helvetica Neue"/>
              </a:rPr>
              <a:t> </a:t>
            </a:r>
            <a:r>
              <a:rPr lang="de-AT" sz="1800" b="0" i="0" dirty="0">
                <a:solidFill>
                  <a:srgbClr val="1D2228"/>
                </a:solidFill>
                <a:effectLst/>
                <a:latin typeface="Helvetica Neue"/>
              </a:rPr>
              <a:t>g dw</a:t>
            </a:r>
            <a:r>
              <a:rPr lang="en-AT" sz="1800" b="0" i="0" dirty="0">
                <a:solidFill>
                  <a:srgbClr val="1D2228"/>
                </a:solidFill>
                <a:effectLst/>
                <a:latin typeface="Helvetica Neue"/>
              </a:rPr>
              <a:t>)</a:t>
            </a:r>
            <a:endParaRPr lang="de-AT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5F91BF-BBB2-4F93-89C4-1C2695F5A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1"/>
          <a:stretch/>
        </p:blipFill>
        <p:spPr>
          <a:xfrm>
            <a:off x="8491808" y="1540563"/>
            <a:ext cx="2331395" cy="50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48F15-0849-4421-8AD8-DAAF2C0D8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22" y="523501"/>
            <a:ext cx="9549235" cy="63344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9F06E-C844-460D-864D-FFCFE3F3215A}"/>
              </a:ext>
            </a:extLst>
          </p:cNvPr>
          <p:cNvSpPr txBox="1"/>
          <p:nvPr/>
        </p:nvSpPr>
        <p:spPr>
          <a:xfrm>
            <a:off x="5124163" y="-122830"/>
            <a:ext cx="1943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>
                <a:solidFill>
                  <a:schemeClr val="accent2">
                    <a:lumMod val="50000"/>
                  </a:schemeClr>
                </a:solidFill>
              </a:rPr>
              <a:t>Heatmap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6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7902-AC35-A5AB-8475-64997238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04" y="-305155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Chartjunk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168D-EBED-5A28-111B-0F77DC444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09" y="7099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Unnecessar</a:t>
            </a:r>
            <a:r>
              <a:rPr lang="de-DE" dirty="0"/>
              <a:t>y </a:t>
            </a:r>
            <a:r>
              <a:rPr lang="de-DE" dirty="0" err="1"/>
              <a:t>elements</a:t>
            </a:r>
            <a:r>
              <a:rPr lang="de-DE" dirty="0"/>
              <a:t> in </a:t>
            </a:r>
            <a:r>
              <a:rPr lang="de-DE" dirty="0" err="1"/>
              <a:t>graphs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04F9C-87AC-1811-4798-53713B39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977"/>
            <a:ext cx="3522431" cy="290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0764F-3CC5-2784-92C4-6A108336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/>
          <a:stretch/>
        </p:blipFill>
        <p:spPr>
          <a:xfrm>
            <a:off x="5810631" y="949164"/>
            <a:ext cx="6235896" cy="311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8A039-2861-CD5E-200A-4493F6C14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1314" r="4477" b="11541"/>
          <a:stretch/>
        </p:blipFill>
        <p:spPr>
          <a:xfrm>
            <a:off x="6899388" y="4243392"/>
            <a:ext cx="3230533" cy="2614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474AD-C2D2-6223-2591-190574C82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04" y="3855118"/>
            <a:ext cx="2288200" cy="3000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5BEDB-CAAA-9CF3-E450-781440FE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3" y="1250358"/>
            <a:ext cx="4104213" cy="23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2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A052-83B4-EF75-F979-0CD45043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6000" b="1" dirty="0">
                <a:solidFill>
                  <a:schemeClr val="accent2">
                    <a:lumMod val="50000"/>
                  </a:schemeClr>
                </a:solidFill>
              </a:rPr>
              <a:t>Color</a:t>
            </a:r>
            <a:endParaRPr lang="en-US" sz="6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633EA-6882-8415-6CCE-39ECE7B1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04" y="1120788"/>
            <a:ext cx="8900078" cy="53400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CD184-19FD-E361-70B7-D2B1EA572531}"/>
              </a:ext>
            </a:extLst>
          </p:cNvPr>
          <p:cNvSpPr txBox="1"/>
          <p:nvPr/>
        </p:nvSpPr>
        <p:spPr>
          <a:xfrm>
            <a:off x="2687782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Help to choose colors: </a:t>
            </a:r>
            <a:r>
              <a:rPr lang="en-US" dirty="0"/>
              <a:t>https://medialab.github.io/iwanthue/</a:t>
            </a:r>
          </a:p>
        </p:txBody>
      </p:sp>
    </p:spTree>
    <p:extLst>
      <p:ext uri="{BB962C8B-B14F-4D97-AF65-F5344CB8AC3E}">
        <p14:creationId xmlns:p14="http://schemas.microsoft.com/office/powerpoint/2010/main" val="3788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FD7D4-46FB-04D0-BD42-34B578AA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89" y="617341"/>
            <a:ext cx="6191738" cy="56233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A2918-F10D-DD22-22BC-F1B534C85505}"/>
              </a:ext>
            </a:extLst>
          </p:cNvPr>
          <p:cNvSpPr txBox="1"/>
          <p:nvPr/>
        </p:nvSpPr>
        <p:spPr>
          <a:xfrm>
            <a:off x="4174837" y="6240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Made by “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aplpack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” package</a:t>
            </a:r>
          </a:p>
        </p:txBody>
      </p:sp>
    </p:spTree>
    <p:extLst>
      <p:ext uri="{BB962C8B-B14F-4D97-AF65-F5344CB8AC3E}">
        <p14:creationId xmlns:p14="http://schemas.microsoft.com/office/powerpoint/2010/main" val="355802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CD98-C3E5-4889-83DD-62435F92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Bar Chart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817443-C749-4DED-A539-8E1F09181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" y="1890925"/>
            <a:ext cx="5987369" cy="424224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EA678-D9C0-42F4-BC0B-E7F6DE021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9" r="11482"/>
          <a:stretch/>
        </p:blipFill>
        <p:spPr>
          <a:xfrm>
            <a:off x="7961971" y="3429000"/>
            <a:ext cx="352378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40E0-823C-475F-BCB1-E6C7DCB6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>
                <a:solidFill>
                  <a:schemeClr val="accent2">
                    <a:lumMod val="50000"/>
                  </a:schemeClr>
                </a:solidFill>
              </a:rPr>
              <a:t>Stacked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 Bar Chart</a:t>
            </a:r>
            <a:endParaRPr lang="en-GB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FCEF5-0513-4F06-A96F-750CAC09A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1690688"/>
            <a:ext cx="6428095" cy="50396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69BB9-A0FF-4D91-A8E9-3A300C5EE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33" y="1690688"/>
            <a:ext cx="52953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4EB-6330-4858-AB1A-A30BCE95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dirty="0">
                <a:solidFill>
                  <a:schemeClr val="accent2">
                    <a:lumMod val="50000"/>
                  </a:schemeClr>
                </a:solidFill>
              </a:rPr>
              <a:t>Box-Plot</a:t>
            </a:r>
            <a:endParaRPr lang="de-AT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6C732-BA1F-4F45-A338-8411B7D5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47" y="1690688"/>
            <a:ext cx="7699505" cy="4330971"/>
          </a:xfrm>
        </p:spPr>
      </p:pic>
    </p:spTree>
    <p:extLst>
      <p:ext uri="{BB962C8B-B14F-4D97-AF65-F5344CB8AC3E}">
        <p14:creationId xmlns:p14="http://schemas.microsoft.com/office/powerpoint/2010/main" val="172883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32EF-BCD4-441D-94BD-F5DD636F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Box-plot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0154-9DCE-4999-86C9-FAAF721F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207620" cy="4667250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51318D-4350-45B1-B7AD-5E64B4F6D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93974"/>
              </p:ext>
            </p:extLst>
          </p:nvPr>
        </p:nvGraphicFramePr>
        <p:xfrm>
          <a:off x="7415815" y="1202767"/>
          <a:ext cx="3937985" cy="5504155"/>
        </p:xfrm>
        <a:graphic>
          <a:graphicData uri="http://schemas.openxmlformats.org/drawingml/2006/table">
            <a:tbl>
              <a:tblPr/>
              <a:tblGrid>
                <a:gridCol w="1271783">
                  <a:extLst>
                    <a:ext uri="{9D8B030D-6E8A-4147-A177-3AD203B41FA5}">
                      <a16:colId xmlns:a16="http://schemas.microsoft.com/office/drawing/2014/main" val="991300044"/>
                    </a:ext>
                  </a:extLst>
                </a:gridCol>
                <a:gridCol w="1333101">
                  <a:extLst>
                    <a:ext uri="{9D8B030D-6E8A-4147-A177-3AD203B41FA5}">
                      <a16:colId xmlns:a16="http://schemas.microsoft.com/office/drawing/2014/main" val="2790662556"/>
                    </a:ext>
                  </a:extLst>
                </a:gridCol>
                <a:gridCol w="1333101">
                  <a:extLst>
                    <a:ext uri="{9D8B030D-6E8A-4147-A177-3AD203B41FA5}">
                      <a16:colId xmlns:a16="http://schemas.microsoft.com/office/drawing/2014/main" val="3765455852"/>
                    </a:ext>
                  </a:extLst>
                </a:gridCol>
              </a:tblGrid>
              <a:tr h="172352"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b="1" dirty="0">
                          <a:effectLst/>
                        </a:rPr>
                        <a:t>Name</a:t>
                      </a:r>
                    </a:p>
                  </a:txBody>
                  <a:tcPr marL="14955" marR="14955" marT="14955" marB="1495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b="1" dirty="0">
                          <a:effectLst/>
                        </a:rPr>
                        <a:t>Formula</a:t>
                      </a:r>
                    </a:p>
                  </a:txBody>
                  <a:tcPr marL="14955" marR="14955" marT="14955" marB="1495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000" b="1" dirty="0">
                          <a:effectLst/>
                        </a:rPr>
                        <a:t>Value</a:t>
                      </a:r>
                    </a:p>
                  </a:txBody>
                  <a:tcPr marL="14955" marR="14955" marT="14955" marB="1495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116543"/>
                  </a:ext>
                </a:extLst>
              </a:tr>
              <a:tr h="284787"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75th Percentile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20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920869"/>
                  </a:ext>
                </a:extLst>
              </a:tr>
              <a:tr h="284787"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Lower Hinge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25th Percentile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17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56015"/>
                  </a:ext>
                </a:extLst>
              </a:tr>
              <a:tr h="417851"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H-Spread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 - Lower Hinge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3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40366"/>
                  </a:ext>
                </a:extLst>
              </a:tr>
              <a:tr h="284787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Step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1.5 x H-Spread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4.5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22134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Upper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 + 1 Step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24.5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00776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Lower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Lower Hinge - 1 Step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12.5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91350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Upper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Upper Hinge + 2 Steps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29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53549"/>
                  </a:ext>
                </a:extLst>
              </a:tr>
              <a:tr h="345243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Lower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Lower Hinge - 2 Steps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8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893132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Upper Adjacent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Largest value below Upper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24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47938"/>
                  </a:ext>
                </a:extLst>
              </a:tr>
              <a:tr h="550917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Lower Adjacent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ourier"/>
                        </a:rPr>
                        <a:t>Smallest value above Lower Inner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14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811992"/>
                  </a:ext>
                </a:extLst>
              </a:tr>
              <a:tr h="817049">
                <a:tc>
                  <a:txBody>
                    <a:bodyPr/>
                    <a:lstStyle/>
                    <a:p>
                      <a:r>
                        <a:rPr lang="de-AT" sz="1100">
                          <a:effectLst/>
                          <a:latin typeface="Courier"/>
                        </a:rPr>
                        <a:t>Outside Value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ourier"/>
                        </a:rPr>
                        <a:t>A value beyond an Inner Fence but not beyond an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dirty="0">
                          <a:effectLst/>
                          <a:latin typeface="Courier"/>
                        </a:rPr>
                        <a:t>29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05026"/>
                  </a:ext>
                </a:extLst>
              </a:tr>
              <a:tr h="633394">
                <a:tc>
                  <a:txBody>
                    <a:bodyPr/>
                    <a:lstStyle/>
                    <a:p>
                      <a:r>
                        <a:rPr lang="de-AT" sz="1400">
                          <a:effectLst/>
                          <a:latin typeface="Courier"/>
                        </a:rPr>
                        <a:t>Far Out Value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Courier"/>
                        </a:rPr>
                        <a:t>A value beyond an Outer Fence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dirty="0">
                          <a:effectLst/>
                          <a:latin typeface="Courier"/>
                        </a:rPr>
                        <a:t>None</a:t>
                      </a:r>
                    </a:p>
                  </a:txBody>
                  <a:tcPr marL="14955" marR="14955" marT="14955" marB="1495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27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2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F4AA-E61A-4DEA-953A-F526349A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Box-plot</a:t>
            </a:r>
            <a:endParaRPr lang="de-A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26FB5-1A62-470D-9B6D-74D45DC99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3" y="1580260"/>
            <a:ext cx="4797540" cy="47975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F26CF1-8FA4-4DC7-A209-3A230304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20" y="1804631"/>
            <a:ext cx="6370715" cy="45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5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8AD0-3439-44D1-8A6E-EEEB6FDB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Pie Chart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EB53CA-6C99-401F-9597-7489D07C1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9" y="2792629"/>
            <a:ext cx="3733175" cy="327659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E37FE9-4FB2-403B-B7ED-96EF15B8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2630"/>
            <a:ext cx="44862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674-003D-4538-80A2-9FDA2339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b="1" dirty="0">
                <a:solidFill>
                  <a:schemeClr val="accent2">
                    <a:lumMod val="50000"/>
                  </a:schemeClr>
                </a:solidFill>
              </a:rPr>
              <a:t>Histogram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57C8F-CDFF-4665-B52B-8794DB40A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/>
          <a:stretch/>
        </p:blipFill>
        <p:spPr>
          <a:xfrm>
            <a:off x="1833580" y="1987631"/>
            <a:ext cx="8251886" cy="4870369"/>
          </a:xfrm>
        </p:spPr>
      </p:pic>
    </p:spTree>
    <p:extLst>
      <p:ext uri="{BB962C8B-B14F-4D97-AF65-F5344CB8AC3E}">
        <p14:creationId xmlns:p14="http://schemas.microsoft.com/office/powerpoint/2010/main" val="70602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A9E8-2A51-4115-A162-DE1881D47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3"/>
          <a:stretch/>
        </p:blipFill>
        <p:spPr>
          <a:xfrm>
            <a:off x="1020016" y="1378423"/>
            <a:ext cx="9662836" cy="53737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7F9BA5-95A2-4A80-97CA-0CBCB7D4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18"/>
            <a:ext cx="10515600" cy="1325563"/>
          </a:xfrm>
        </p:spPr>
        <p:txBody>
          <a:bodyPr/>
          <a:lstStyle/>
          <a:p>
            <a:pPr algn="ctr"/>
            <a:r>
              <a:rPr lang="de-DE" b="1" dirty="0" err="1">
                <a:solidFill>
                  <a:schemeClr val="accent2">
                    <a:lumMod val="50000"/>
                  </a:schemeClr>
                </a:solidFill>
              </a:rPr>
              <a:t>qq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-plot</a:t>
            </a:r>
            <a:endParaRPr lang="de-AT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3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Courier</vt:lpstr>
      <vt:lpstr>Helvetica Neue</vt:lpstr>
      <vt:lpstr>Office Theme</vt:lpstr>
      <vt:lpstr>1_Office Theme</vt:lpstr>
      <vt:lpstr>Visualization</vt:lpstr>
      <vt:lpstr>Bar Chart</vt:lpstr>
      <vt:lpstr>Stacked Bar Chart</vt:lpstr>
      <vt:lpstr>Box-Plot</vt:lpstr>
      <vt:lpstr>Box-plot</vt:lpstr>
      <vt:lpstr>Box-plot</vt:lpstr>
      <vt:lpstr>Pie Chart</vt:lpstr>
      <vt:lpstr>Histogram</vt:lpstr>
      <vt:lpstr>qq-plot</vt:lpstr>
      <vt:lpstr>Line Graph</vt:lpstr>
      <vt:lpstr>Scatter Plot</vt:lpstr>
      <vt:lpstr>PowerPoint Presentation</vt:lpstr>
      <vt:lpstr>Chartjunk</vt:lpstr>
      <vt:lpstr>Color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</dc:title>
  <dc:creator>j6byyftkq_@univie.onmicrosoft.com</dc:creator>
  <cp:lastModifiedBy>Kian Jenab</cp:lastModifiedBy>
  <cp:revision>17</cp:revision>
  <dcterms:created xsi:type="dcterms:W3CDTF">2021-12-28T15:50:45Z</dcterms:created>
  <dcterms:modified xsi:type="dcterms:W3CDTF">2023-11-09T11:37:31Z</dcterms:modified>
</cp:coreProperties>
</file>